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01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jEP4iAjb+OKMDj+EgdOBCkzxmj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826" autoAdjust="0"/>
  </p:normalViewPr>
  <p:slideViewPr>
    <p:cSldViewPr snapToGrid="0">
      <p:cViewPr varScale="1">
        <p:scale>
          <a:sx n="91" d="100"/>
          <a:sy n="91" d="100"/>
        </p:scale>
        <p:origin x="7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8" name="Google Shape;1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77357-63BC-D22C-9340-65FF5F5AC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0CA5C-1412-249E-AA3D-E41D7CA4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B4099-0257-E48F-ADC4-302FB3B6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3762-301F-9284-2CD2-FA494C67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ED366-5B1C-4982-4DD5-F9409E61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882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A7D9-0E71-10F8-2D46-21A34538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5A3BE-5601-EE42-DE69-4BB417C4B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670AF-F60F-82D7-F747-98CF3664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0F236-4017-5EF4-4F29-E6A3EBC6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E2C1B-CB78-4636-A7AF-23F83CB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411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2BA62-C039-2D18-269D-2F3903460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2AC8C-ECFE-590A-BB82-889E3A017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507FB-4674-D52C-8C6D-C05B4F8A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A1DF-9EC3-BE37-EC85-C82FE1BF0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3778D-20BE-CCDB-A80F-2B0E990B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0140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106C-4862-EB66-0FD5-B8B5F0B9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FDBBD-19FB-F03F-F384-D560E6F86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676D2-A1D7-2E3D-D28B-37268F3D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626CA-5F5B-6427-1879-58A791D6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4811B-73EB-C183-FE1E-5916D8A3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0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2FF87-5816-D82F-833B-D3789286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A60E1-DF02-DD30-0BA8-4D6F96400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FF31-E358-736D-7692-918D22C9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2BA94-7292-B758-4077-B216663F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DF57E-F3D9-4EDE-7C15-CD6DE4DC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2874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D9A1-CA68-4912-2252-6A73C7B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50195-CD44-5371-5E49-2104CB008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C285B-00FA-DB0E-F37D-F83ECD27A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8574D-AADB-AD80-E5A3-2BE8D356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DC9B6-19A5-FCCD-2981-E558244F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6752F-C725-5CF3-B13C-B89F89B6A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145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803E2-8072-20B6-41E8-399CB990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D466A-F78E-9E9A-EBE7-588F72661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2686BA-D044-4EE8-8E98-4400F7A95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B5053-E786-3F45-30D2-D52B875D22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B6DEFB-97B6-DB5C-20E4-8B863808D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8B3C5-9679-9164-7358-3F0C9C41E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D2309-86C5-F55D-D512-9B0FA6591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7F8C0-CC3E-81E5-3E06-0DCD0CA2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300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C4C0C-CA85-8740-9A10-0099FA01D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87DB01-C57F-B796-83F0-1D1C226D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FECCE4-C474-48E1-57D0-8F05F740B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3E7EE-93BD-D830-CF1E-71A1EBDA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7793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96617-636E-70FA-A0F1-A56E2A44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868559-B72C-05CA-4F4D-E5ACCA1A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F0911-373C-5184-125A-A6E71197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1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12B5-A993-78C4-A77F-EC89F32A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005D0-6486-6BEE-3A75-C54B22543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62207-C737-76B3-8C3A-5A54FE8CD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06FE5-8866-D29E-A56A-E40C6820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90103-8579-255C-A230-5D15E251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ED17C-9C6F-4BB6-F7AE-7FC63D14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3721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F53A-AC3B-64E3-AAD6-72E05929B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8677FF-0030-3E81-5CCF-2AB3DD060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E92B7-620E-3025-DCEB-A835A107F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47013-4515-5707-F0BF-3018475D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5B931-D6D2-3F1D-5CEB-C99462F4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163D0-B827-2C5E-3AF5-81821BBE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0303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2A8CF-6C33-0FDC-4406-EC90FF300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12BA3-516A-B32D-795F-AA47407AE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B4797-C913-8C56-246A-44556B175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FAE45-529E-C88F-71FD-A66343903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2BBA-0830-FA22-B3B5-8E5F2E996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1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oprecoveryfunding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ctrTitle"/>
          </p:nvPr>
        </p:nvSpPr>
        <p:spPr>
          <a:xfrm>
            <a:off x="-423747" y="1408731"/>
            <a:ext cx="11597400" cy="18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en-US" sz="4400"/>
              <a:t>Employee Retention Credit </a:t>
            </a:r>
            <a:br>
              <a:rPr lang="en-US" sz="4400"/>
            </a:br>
            <a:r>
              <a:rPr lang="en-US" sz="4400"/>
              <a:t>Overview</a:t>
            </a:r>
            <a:endParaRPr/>
          </a:p>
        </p:txBody>
      </p:sp>
      <p:pic>
        <p:nvPicPr>
          <p:cNvPr id="61" name="Google Shape;61;p1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18365" y="3770326"/>
            <a:ext cx="2313043" cy="1181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24E773E-E722-2A06-1277-4D6CA6921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8261" y="5012758"/>
            <a:ext cx="4553249" cy="8663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7" name="Google Shape;67;p2"/>
          <p:cNvGrpSpPr/>
          <p:nvPr/>
        </p:nvGrpSpPr>
        <p:grpSpPr>
          <a:xfrm>
            <a:off x="1098868" y="-8467"/>
            <a:ext cx="4766733" cy="6866467"/>
            <a:chOff x="7425267" y="-8467"/>
            <a:chExt cx="4766733" cy="6866467"/>
          </a:xfrm>
        </p:grpSpPr>
        <p:cxnSp>
          <p:nvCxnSpPr>
            <p:cNvPr id="68" name="Google Shape;68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>
                  <a:alpha val="745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9" name="Google Shape;69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BFBFBF">
                  <a:alpha val="800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70" name="Google Shape;70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71" name="Google Shape;71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72" name="Google Shape;72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864EA9">
                <a:alpha val="7137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4EA9">
                <a:alpha val="60000"/>
              </a:srgbClr>
            </a:solidFill>
            <a:ln>
              <a:noFill/>
            </a:ln>
          </p:spPr>
        </p:sp>
        <p:sp>
          <p:nvSpPr>
            <p:cNvPr id="74" name="Google Shape;74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DB4DC">
                <a:alpha val="69411"/>
              </a:srgbClr>
            </a:solidFill>
            <a:ln>
              <a:noFill/>
            </a:ln>
          </p:spPr>
        </p:sp>
        <p:sp>
          <p:nvSpPr>
            <p:cNvPr id="75" name="Google Shape;75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76" name="Google Shape;76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2"/>
          <p:cNvSpPr/>
          <p:nvPr/>
        </p:nvSpPr>
        <p:spPr>
          <a:xfrm>
            <a:off x="5742625" y="0"/>
            <a:ext cx="64493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2"/>
          <p:cNvSpPr txBox="1"/>
          <p:nvPr/>
        </p:nvSpPr>
        <p:spPr>
          <a:xfrm>
            <a:off x="624341" y="4151998"/>
            <a:ext cx="297030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Headquartered in Atlanta, GA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" name="Google Shape;79;p2"/>
          <p:cNvGrpSpPr/>
          <p:nvPr/>
        </p:nvGrpSpPr>
        <p:grpSpPr>
          <a:xfrm>
            <a:off x="4862518" y="457674"/>
            <a:ext cx="6692813" cy="5546505"/>
            <a:chOff x="0" y="135624"/>
            <a:chExt cx="6692813" cy="5546505"/>
          </a:xfrm>
        </p:grpSpPr>
        <p:sp>
          <p:nvSpPr>
            <p:cNvPr id="80" name="Google Shape;80;p2"/>
            <p:cNvSpPr/>
            <p:nvPr/>
          </p:nvSpPr>
          <p:spPr>
            <a:xfrm>
              <a:off x="0" y="135624"/>
              <a:ext cx="6692813" cy="108108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3"/>
                </a:gs>
                <a:gs pos="61000">
                  <a:srgbClr val="7572BA"/>
                </a:gs>
                <a:gs pos="100000">
                  <a:srgbClr val="7572BA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2"/>
            <p:cNvSpPr txBox="1"/>
            <p:nvPr/>
          </p:nvSpPr>
          <p:spPr>
            <a:xfrm>
              <a:off x="52774" y="188398"/>
              <a:ext cx="6587400" cy="97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lang="en-US" sz="1600" b="0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We allow businesses to apply online to determine their eligibility for the Employee Retention Credit (ERC) at no cost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0" y="1262904"/>
              <a:ext cx="6692813" cy="108108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7E84C0"/>
                </a:gs>
                <a:gs pos="78000">
                  <a:srgbClr val="666BB0"/>
                </a:gs>
                <a:gs pos="100000">
                  <a:srgbClr val="666BB0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2"/>
            <p:cNvSpPr txBox="1"/>
            <p:nvPr/>
          </p:nvSpPr>
          <p:spPr>
            <a:xfrm>
              <a:off x="52774" y="1315678"/>
              <a:ext cx="6587265" cy="9755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lang="en-US" sz="16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Recovery Profit Systems and </a:t>
              </a:r>
              <a:r>
                <a:rPr lang="en-US" sz="1600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our</a:t>
              </a:r>
              <a:r>
                <a:rPr lang="en-US" sz="16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Back-end Partners are a </a:t>
              </a:r>
              <a:r>
                <a:rPr lang="en-US" sz="1600" b="0" i="0" u="sng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consulting and technology company</a:t>
              </a:r>
              <a:r>
                <a:rPr lang="en-US" sz="16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: we get to know the client, confirm their eligibility prior to having them sign a contract and requesting a deposit to finalize their project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0" y="2371441"/>
              <a:ext cx="6692813" cy="108108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7680B6"/>
                </a:gs>
                <a:gs pos="78000">
                  <a:srgbClr val="5E68A7"/>
                </a:gs>
                <a:gs pos="100000">
                  <a:srgbClr val="5E68A7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2"/>
            <p:cNvSpPr txBox="1"/>
            <p:nvPr/>
          </p:nvSpPr>
          <p:spPr>
            <a:xfrm>
              <a:off x="52774" y="2424215"/>
              <a:ext cx="6587265" cy="9755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375" tIns="72375" rIns="72375" bIns="723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Trebuchet MS"/>
                <a:buNone/>
              </a:pPr>
              <a:r>
                <a:rPr lang="en-US" sz="1900" b="0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Industry-leading speed: Once we receive all the required date, we can complete a project, which includes amending their 941-x in </a:t>
              </a:r>
              <a:r>
                <a:rPr lang="en-US" sz="1900" b="1" i="0" u="sng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5 business days or less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0" y="3487722"/>
              <a:ext cx="6692813" cy="108108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D7EAC"/>
                </a:gs>
                <a:gs pos="78000">
                  <a:srgbClr val="586998"/>
                </a:gs>
                <a:gs pos="100000">
                  <a:srgbClr val="586998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2"/>
            <p:cNvSpPr txBox="1"/>
            <p:nvPr/>
          </p:nvSpPr>
          <p:spPr>
            <a:xfrm>
              <a:off x="52774" y="3540496"/>
              <a:ext cx="6587265" cy="9755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83800" rIns="83800" bIns="838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Trebuchet MS"/>
                <a:buNone/>
              </a:pPr>
              <a:r>
                <a:rPr lang="en-US" sz="2200" b="0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Willing to work with groups </a:t>
              </a:r>
              <a:r>
                <a:rPr lang="en-US" sz="2200" b="0" i="0" u="sng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as small as 5 employees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0" y="4601049"/>
              <a:ext cx="6692813" cy="108108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87B9E"/>
                </a:gs>
                <a:gs pos="64038">
                  <a:srgbClr val="596D90"/>
                </a:gs>
                <a:gs pos="78000">
                  <a:srgbClr val="53688A"/>
                </a:gs>
                <a:gs pos="100000">
                  <a:srgbClr val="53688A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2"/>
            <p:cNvSpPr txBox="1"/>
            <p:nvPr/>
          </p:nvSpPr>
          <p:spPr>
            <a:xfrm>
              <a:off x="52774" y="4653823"/>
              <a:ext cx="6587265" cy="9755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lang="en-US" sz="1600" b="0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We agree to assist our clients to any IRS notices regarding ERC credits claimed and/or a related audit and to provide any and all requested documentation as part of such audit.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0" name="Google Shape;90;p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6129" y="2462051"/>
            <a:ext cx="3218776" cy="164417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644696" y="1721284"/>
            <a:ext cx="297030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Who 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Refresher: What is the ERC?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idx="1"/>
          </p:nvPr>
        </p:nvSpPr>
        <p:spPr>
          <a:xfrm>
            <a:off x="677334" y="1484243"/>
            <a:ext cx="8596668" cy="4557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3528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0000"/>
              <a:buChar char="●"/>
            </a:pPr>
            <a:r>
              <a:rPr lang="en-US" sz="2000"/>
              <a:t>“ERC” stands for </a:t>
            </a:r>
            <a:r>
              <a:rPr lang="en-US" sz="2000" b="1" u="sng"/>
              <a:t>E</a:t>
            </a:r>
            <a:r>
              <a:rPr lang="en-US" sz="2000"/>
              <a:t>mployee </a:t>
            </a:r>
            <a:r>
              <a:rPr lang="en-US" sz="2000" b="1" u="sng"/>
              <a:t>R</a:t>
            </a:r>
            <a:r>
              <a:rPr lang="en-US" sz="2000"/>
              <a:t>etention </a:t>
            </a:r>
            <a:r>
              <a:rPr lang="en-US" sz="2000" b="1" u="sng"/>
              <a:t>C</a:t>
            </a:r>
            <a:r>
              <a:rPr lang="en-US" sz="2000"/>
              <a:t>redit</a:t>
            </a:r>
            <a:endParaRPr/>
          </a:p>
          <a:p>
            <a:pPr marL="342900" lvl="0" indent="-33528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80000"/>
              <a:buChar char="●"/>
            </a:pPr>
            <a:r>
              <a:rPr lang="en-US" sz="2000"/>
              <a:t>Created by the CARES Act, signed into law on 3/27/2020</a:t>
            </a:r>
            <a:endParaRPr/>
          </a:p>
          <a:p>
            <a:pPr marL="342900" lvl="0" indent="-33528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80000"/>
              <a:buChar char="●"/>
            </a:pPr>
            <a:r>
              <a:rPr lang="en-US" sz="2000"/>
              <a:t>COVID-19 economic stimulus program</a:t>
            </a:r>
            <a:endParaRPr/>
          </a:p>
          <a:p>
            <a:pPr marL="342900" lvl="0" indent="-33528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80000"/>
              <a:buChar char="●"/>
            </a:pPr>
            <a:r>
              <a:rPr lang="en-US" sz="2000"/>
              <a:t>Originally, businesses had to choose between Paycheck Protection and Employee Retention Credit</a:t>
            </a:r>
            <a:endParaRPr/>
          </a:p>
          <a:p>
            <a:pPr marL="342900" lvl="0" indent="-33528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80000"/>
              <a:buChar char="●"/>
            </a:pPr>
            <a:r>
              <a:rPr lang="en-US" sz="2000"/>
              <a:t> On 3/1/2021, the IRS released Noticed 2021-21, which updated the guidance to: </a:t>
            </a:r>
            <a:endParaRPr/>
          </a:p>
          <a:p>
            <a:pPr marL="742950" lvl="1" indent="-278892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79999"/>
              <a:buChar char="○"/>
            </a:pPr>
            <a:r>
              <a:rPr lang="en-US" sz="1800"/>
              <a:t>A) allow businesses to participate in both the PPP and ERC</a:t>
            </a:r>
            <a:endParaRPr/>
          </a:p>
          <a:p>
            <a:pPr marL="742950" lvl="1" indent="-278892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79999"/>
              <a:buChar char="○"/>
            </a:pPr>
            <a:r>
              <a:rPr lang="en-US" sz="1800"/>
              <a:t>B) do so retroactively, going back to 3/12/2020 3/1/2021, the IRS released Noticed 2021-21, which updated the guidance to: </a:t>
            </a:r>
            <a:endParaRPr/>
          </a:p>
          <a:p>
            <a:pPr marL="342900" lvl="0" indent="-33528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80000"/>
              <a:buChar char="●"/>
            </a:pPr>
            <a:r>
              <a:rPr lang="en-US" sz="2000"/>
              <a:t>On 8/1/2021, the IRS expanded the definition of an eligible employer to include “Recovery Startup Business”</a:t>
            </a:r>
            <a:endParaRPr/>
          </a:p>
          <a:p>
            <a:pPr marL="457200" lvl="1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endParaRPr sz="1800"/>
          </a:p>
        </p:txBody>
      </p:sp>
      <p:pic>
        <p:nvPicPr>
          <p:cNvPr id="98" name="Google Shape;98;p3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5909" y="138126"/>
            <a:ext cx="2313043" cy="1181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/>
              <a:t>Tell me more…</a:t>
            </a:r>
            <a:endParaRPr dirty="0"/>
          </a:p>
        </p:txBody>
      </p:sp>
      <p:sp>
        <p:nvSpPr>
          <p:cNvPr id="104" name="Google Shape;104;p4"/>
          <p:cNvSpPr txBox="1">
            <a:spLocks noGrp="1"/>
          </p:cNvSpPr>
          <p:nvPr>
            <p:ph idx="1"/>
          </p:nvPr>
        </p:nvSpPr>
        <p:spPr>
          <a:xfrm>
            <a:off x="677334" y="1459259"/>
            <a:ext cx="8596668" cy="5008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2000" dirty="0"/>
              <a:t>Called a “tax credit” but can be received as a </a:t>
            </a:r>
            <a:r>
              <a:rPr lang="en-US" sz="2000" b="1" dirty="0"/>
              <a:t>cash payment from the IRS/US Treasury</a:t>
            </a:r>
            <a:endParaRPr dirty="0"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 dirty="0"/>
              <a:t>There is </a:t>
            </a:r>
            <a:r>
              <a:rPr lang="en-US" sz="2000" u="sng" dirty="0"/>
              <a:t>no dollar limit</a:t>
            </a:r>
            <a:r>
              <a:rPr lang="en-US" sz="2000" dirty="0"/>
              <a:t> on the amount a business can receive; there are </a:t>
            </a:r>
            <a:r>
              <a:rPr lang="en-US" sz="2000" u="sng" dirty="0"/>
              <a:t>no requirements</a:t>
            </a:r>
            <a:r>
              <a:rPr lang="en-US" sz="2000" dirty="0"/>
              <a:t> on how the money must be spent</a:t>
            </a:r>
            <a:endParaRPr dirty="0"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 dirty="0"/>
              <a:t>Originally just applied to 2020; however, the American Rescue Plan Act (ARPA) extended the program into 2021</a:t>
            </a:r>
            <a:endParaRPr dirty="0"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 dirty="0"/>
              <a:t>Interacts with PPP: every dollar of wages can potentially be used for either program, but not both; there is a specific methodology to optimize between the two programs</a:t>
            </a:r>
            <a:endParaRPr dirty="0"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 dirty="0"/>
              <a:t>The program </a:t>
            </a:r>
            <a:r>
              <a:rPr lang="en-US" sz="2000" b="1" dirty="0"/>
              <a:t>requires a knowledge of the client</a:t>
            </a:r>
            <a:r>
              <a:rPr lang="en-US" sz="2000" dirty="0"/>
              <a:t>, the unique details of how it was impacted by COVID-19, and a lot of payroll details – meaning this a </a:t>
            </a:r>
            <a:r>
              <a:rPr lang="en-US" sz="2000" u="sng" dirty="0"/>
              <a:t>niche that is difficult for any existing provider to fill</a:t>
            </a:r>
            <a:endParaRPr dirty="0"/>
          </a:p>
        </p:txBody>
      </p:sp>
      <p:pic>
        <p:nvPicPr>
          <p:cNvPr id="105" name="Google Shape;105;p4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5909" y="138126"/>
            <a:ext cx="2313043" cy="1181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Who Qualifies?</a:t>
            </a:r>
            <a:endParaRPr/>
          </a:p>
        </p:txBody>
      </p:sp>
      <p:pic>
        <p:nvPicPr>
          <p:cNvPr id="111" name="Google Shape;111;p5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5909" y="138126"/>
            <a:ext cx="2313043" cy="1181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15225" y="1319650"/>
            <a:ext cx="8460672" cy="4622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Client Financial Opportunity</a:t>
            </a:r>
            <a:endParaRPr/>
          </a:p>
        </p:txBody>
      </p:sp>
      <p:pic>
        <p:nvPicPr>
          <p:cNvPr id="118" name="Google Shape;118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5909" y="138126"/>
            <a:ext cx="2313043" cy="1181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3775" y="1529800"/>
            <a:ext cx="9695101" cy="404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9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Recovery Startup Business</a:t>
            </a:r>
            <a:endParaRPr/>
          </a:p>
        </p:txBody>
      </p:sp>
      <p:sp>
        <p:nvSpPr>
          <p:cNvPr id="125" name="Google Shape;125;p7"/>
          <p:cNvSpPr txBox="1">
            <a:spLocks noGrp="1"/>
          </p:cNvSpPr>
          <p:nvPr>
            <p:ph idx="1"/>
          </p:nvPr>
        </p:nvSpPr>
        <p:spPr>
          <a:xfrm>
            <a:off x="677334" y="1459259"/>
            <a:ext cx="8596668" cy="5008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2000"/>
              <a:t>New Business that began operations on or after 2/15/2020 &amp; average under $1 million dollar in annual gross receipts qualify</a:t>
            </a:r>
            <a:endParaRPr sz="2000" b="1"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/>
              <a:t>Must have 1 or more employees and pay them during Q3 &amp; Q4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/>
              <a:t>A purchased (existing) business that was open on or after 2/15/2020 does not qualify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/>
              <a:t>Eligible to receive up to $7k per employee per quarter, capped at $50k per quarter in Q3 &amp; Q4 of 2021</a:t>
            </a:r>
            <a:endParaRPr/>
          </a:p>
          <a:p>
            <a:pPr marL="742950" lvl="1" indent="-2857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Char char="○"/>
            </a:pPr>
            <a:r>
              <a:rPr lang="en-US" sz="1800"/>
              <a:t>Receive up to 70% of 10k in Wages per employee per quarter (Q3 &amp; Q4)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-US" sz="2000"/>
              <a:t>We recommend you monitor your gross receipts to ensure your business is under the $1 million dollar threshold for 2020 &amp; 2021 and file for the ERC after Q3 &amp; Q4 of 2021 to claim the credits </a:t>
            </a:r>
            <a:endParaRPr/>
          </a:p>
          <a:p>
            <a:pPr marL="342900" lvl="0" indent="-241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2000" u="sng"/>
          </a:p>
        </p:txBody>
      </p:sp>
      <p:pic>
        <p:nvPicPr>
          <p:cNvPr id="126" name="Google Shape;126;p7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5909" y="138126"/>
            <a:ext cx="2313043" cy="1181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8532F-0A4B-5320-F188-A84EECE0A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305" y="3415754"/>
            <a:ext cx="9471956" cy="1137111"/>
          </a:xfrm>
        </p:spPr>
        <p:txBody>
          <a:bodyPr>
            <a:normAutofit/>
          </a:bodyPr>
          <a:lstStyle/>
          <a:p>
            <a:r>
              <a:rPr lang="en-US" sz="3400"/>
              <a:t>Take Action Now!</a:t>
            </a:r>
            <a:br>
              <a:rPr lang="en-US" sz="3400"/>
            </a:br>
            <a:r>
              <a:rPr lang="en-US" sz="3400"/>
              <a:t>Brought to you by https://top3seocompany.com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2434A55-304F-1A73-A001-8CA124E00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4" y="1470836"/>
            <a:ext cx="7745969" cy="147173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2F66C-FAD3-11E2-509C-7207133BB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4612943"/>
            <a:ext cx="7745969" cy="1408222"/>
          </a:xfrm>
        </p:spPr>
        <p:txBody>
          <a:bodyPr anchor="t">
            <a:normAutofit/>
          </a:bodyPr>
          <a:lstStyle/>
          <a:p>
            <a:r>
              <a:rPr lang="en-US" sz="1100"/>
              <a:t>Go to </a:t>
            </a:r>
            <a:r>
              <a:rPr lang="en-US" sz="1100">
                <a:hlinkClick r:id="rId3"/>
              </a:rPr>
              <a:t>https://toprecoveryfunding.com</a:t>
            </a:r>
            <a:endParaRPr lang="en-US" sz="1100"/>
          </a:p>
          <a:p>
            <a:r>
              <a:rPr lang="en-US" sz="1100"/>
              <a:t>Fill out the simple questionnaire</a:t>
            </a:r>
          </a:p>
          <a:p>
            <a:r>
              <a:rPr lang="en-US" sz="1100"/>
              <a:t>Our team will pre-qualify you</a:t>
            </a:r>
          </a:p>
          <a:p>
            <a:r>
              <a:rPr lang="en-US" sz="1100"/>
              <a:t>You will be notified for final steps</a:t>
            </a:r>
          </a:p>
          <a:p>
            <a:r>
              <a:rPr lang="en-US" sz="1100"/>
              <a:t>It’s Your Money – Get It.</a:t>
            </a:r>
          </a:p>
        </p:txBody>
      </p:sp>
    </p:spTree>
    <p:extLst>
      <p:ext uri="{BB962C8B-B14F-4D97-AF65-F5344CB8AC3E}">
        <p14:creationId xmlns:p14="http://schemas.microsoft.com/office/powerpoint/2010/main" val="177007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582</Words>
  <Application>Microsoft Office PowerPoint</Application>
  <PresentationFormat>Widescreen</PresentationFormat>
  <Paragraphs>38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Office Theme</vt:lpstr>
      <vt:lpstr>Employee Retention Credit  Overview</vt:lpstr>
      <vt:lpstr>PowerPoint Presentation</vt:lpstr>
      <vt:lpstr>Refresher: What is the ERC?</vt:lpstr>
      <vt:lpstr>Tell me more…</vt:lpstr>
      <vt:lpstr>Who Qualifies?</vt:lpstr>
      <vt:lpstr>Client Financial Opportunity</vt:lpstr>
      <vt:lpstr>Recovery Startup Business</vt:lpstr>
      <vt:lpstr>Take Action Now! Brought to you by https://top3seocompany.com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Retention Credit  Overview</dc:title>
  <dc:creator>Stephen Swanick</dc:creator>
  <cp:lastModifiedBy>admin</cp:lastModifiedBy>
  <cp:revision>5</cp:revision>
  <dcterms:created xsi:type="dcterms:W3CDTF">2021-06-01T13:31:02Z</dcterms:created>
  <dcterms:modified xsi:type="dcterms:W3CDTF">2022-06-21T00:13:18Z</dcterms:modified>
</cp:coreProperties>
</file>